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66" r:id="rId4"/>
    <p:sldId id="269" r:id="rId5"/>
    <p:sldId id="270" r:id="rId6"/>
    <p:sldId id="271" r:id="rId7"/>
    <p:sldId id="272" r:id="rId8"/>
    <p:sldId id="267" r:id="rId9"/>
    <p:sldId id="257" r:id="rId10"/>
    <p:sldId id="259" r:id="rId11"/>
    <p:sldId id="260" r:id="rId12"/>
    <p:sldId id="261" r:id="rId13"/>
    <p:sldId id="263" r:id="rId14"/>
    <p:sldId id="273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441EBE-22B9-4357-B5FB-40CFA5DE4FBF}" type="datetimeFigureOut">
              <a:rPr lang="en-US" smtClean="0"/>
              <a:pPr/>
              <a:t>28-Jun-18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BE060B-D4A3-48F9-9586-564EF9245A5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0" y="533400"/>
            <a:ext cx="7772400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u="sng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SHAALA SIDDHI</a:t>
            </a:r>
            <a:r>
              <a:rPr lang="gu-IN" sz="6600" b="1" u="sng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800" b="1" i="1" u="sng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EXTERNAL EVALUATION</a:t>
            </a:r>
            <a:endParaRPr lang="en-US" sz="4800" b="1" i="1" u="sng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25146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Berlin Sans FB Demi" pitchFamily="34" charset="0"/>
              </a:rPr>
              <a:t>Evaluation For Improvement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3200400"/>
            <a:ext cx="701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District Education Office </a:t>
            </a:r>
          </a:p>
          <a:p>
            <a:pPr algn="ctr"/>
            <a:r>
              <a:rPr lang="en-US" sz="3200" b="1" i="1" spc="150" dirty="0" err="1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Mahisagar,Lunawada</a:t>
            </a:r>
            <a:endParaRPr lang="en-US" sz="3200" b="1" i="1" spc="150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 descr="RMSA lo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724400"/>
            <a:ext cx="20097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124200" y="4648200"/>
            <a:ext cx="5638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gu-IN" sz="2400" b="1" dirty="0" smtClean="0">
                <a:solidFill>
                  <a:srgbClr val="002060"/>
                </a:solidFill>
              </a:rPr>
              <a:t>ભાવાનુવાદ કર્તા:</a:t>
            </a:r>
          </a:p>
          <a:p>
            <a:pPr algn="ctr"/>
            <a:r>
              <a:rPr lang="gu-IN" sz="2400" b="1" dirty="0" smtClean="0">
                <a:solidFill>
                  <a:srgbClr val="002060"/>
                </a:solidFill>
              </a:rPr>
              <a:t>શ્રી મયુરભાઈ વ્યાસ તથા </a:t>
            </a:r>
          </a:p>
          <a:p>
            <a:pPr algn="ctr"/>
            <a:r>
              <a:rPr lang="gu-IN" sz="2400" b="1" dirty="0" smtClean="0">
                <a:solidFill>
                  <a:srgbClr val="002060"/>
                </a:solidFill>
              </a:rPr>
              <a:t>શ્રી બી.એમ.સીભાઈ</a:t>
            </a:r>
          </a:p>
          <a:p>
            <a:pPr algn="ctr"/>
            <a:r>
              <a:rPr lang="gu-IN" sz="2400" b="1" dirty="0" smtClean="0">
                <a:solidFill>
                  <a:srgbClr val="002060"/>
                </a:solidFill>
              </a:rPr>
              <a:t>અને RMSA Team મહીસાગર,લુણાવાડા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gu-IN" dirty="0" smtClean="0">
                <a:solidFill>
                  <a:srgbClr val="002060"/>
                </a:solidFill>
              </a:rPr>
              <a:t>શાળા બાહ્ય મૂલ્યાંકન પૂર્વ ભૂમિકા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gu-IN" sz="2400" dirty="0" smtClean="0"/>
              <a:t>શાળા બાહય મૂલ્યાંકન એ સ્વમૂલ્યાંકન પ્રક્રિયાને શિસ્ત બદ્ધ રીતે અનુસરતું એક પ્રશંસનીય પગલું છે.</a:t>
            </a:r>
          </a:p>
          <a:p>
            <a:pPr>
              <a:buNone/>
            </a:pPr>
            <a:endParaRPr lang="gu-IN" sz="2400" dirty="0" smtClean="0"/>
          </a:p>
          <a:p>
            <a:pPr>
              <a:buFont typeface="Wingdings" pitchFamily="2" charset="2"/>
              <a:buChar char="Ø"/>
            </a:pPr>
            <a:r>
              <a:rPr lang="gu-IN" sz="2400" dirty="0" smtClean="0"/>
              <a:t>બંને અભિગમ એકબીજાને સહકાર પૂર્વક કાર્ય દ્વારા સમગ્ર મૂલ્યાંકન પ્રક્રિયાને સુનિશ્ચિત કરે છે.</a:t>
            </a:r>
          </a:p>
          <a:p>
            <a:pPr>
              <a:buNone/>
            </a:pPr>
            <a:endParaRPr lang="gu-IN" sz="2400" dirty="0" smtClean="0"/>
          </a:p>
          <a:p>
            <a:pPr>
              <a:buFont typeface="Wingdings" pitchFamily="2" charset="2"/>
              <a:buChar char="Ø"/>
            </a:pPr>
            <a:r>
              <a:rPr lang="gu-IN" sz="2400" dirty="0" smtClean="0"/>
              <a:t>સહભાગી બાહય મૂલ્યાંકન પ્રક્રિયાનું ધ્યેય પારદર્શિતા અને ચોકસાઈ લાવવાનું તેમજ સુધારણા પ્રક્રિયાની સમગ્ર લક્ષી સમજ કેળવવાનું છે.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gu-IN" dirty="0" smtClean="0">
                <a:solidFill>
                  <a:srgbClr val="002060"/>
                </a:solidFill>
              </a:rPr>
              <a:t>બાહ્ય મૂલ્યાંકનના હેતુઓ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gu-IN" sz="2000" dirty="0" smtClean="0"/>
              <a:t>શાળાના સ્વ-મૂલ્યાંકનને સ્વીકૃત</a:t>
            </a:r>
            <a:r>
              <a:rPr lang="en-US" sz="2000" dirty="0" smtClean="0"/>
              <a:t>,</a:t>
            </a:r>
            <a:r>
              <a:rPr lang="gu-IN" sz="2000" dirty="0" smtClean="0"/>
              <a:t>સહાયક અને પૂરક બનાવવા માટે શાળાની કામગીરીની સમીક્ષા કરવી જેથી શાળાની ક્ષમતા અને સુધારણાને અવકાશ હોય તેવા ક્ષેત્રોને શોધી કાઢવા (ઓળખી કાઢવા) માં સહાયરૂપ બનવું.</a:t>
            </a:r>
          </a:p>
          <a:p>
            <a:pPr lvl="0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gu-IN" sz="2000" dirty="0" smtClean="0"/>
              <a:t>શાળાની નવીનતાઓ</a:t>
            </a:r>
            <a:r>
              <a:rPr lang="en-US" sz="2000" dirty="0" smtClean="0"/>
              <a:t>,</a:t>
            </a:r>
            <a:r>
              <a:rPr lang="gu-IN" sz="2000" dirty="0" smtClean="0"/>
              <a:t> રચનાત્મક પ્રવૃત્તિઓ અને શ્રેષ્ઠ બાબતોને પ્રદર્શિત કરવી.</a:t>
            </a:r>
          </a:p>
          <a:p>
            <a:pPr>
              <a:buNone/>
            </a:pPr>
            <a:endParaRPr lang="gu-IN" sz="2000" dirty="0" smtClean="0"/>
          </a:p>
          <a:p>
            <a:pPr lvl="0">
              <a:buFont typeface="Wingdings" pitchFamily="2" charset="2"/>
              <a:buChar char="Ø"/>
            </a:pPr>
            <a:r>
              <a:rPr lang="gu-IN" sz="2000" dirty="0" smtClean="0"/>
              <a:t>શાળા પ્રદર્શનની  સમયાંતરે સુધારણા માટે તેની અગ્રિમતાઓ અને પ્રાથમિકતાઓને શોધીને પ્રક્રિયામાં સહાયરૂપ થવું.</a:t>
            </a:r>
          </a:p>
          <a:p>
            <a:pPr lvl="0"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gu-IN" sz="2000" dirty="0" smtClean="0"/>
              <a:t>શાળા સુધારણા અંતર્ગત શાળા વિકાસમાં સતત અને સ્થિર વૃધ્ધિ માટે શાળાને સહાયરૂપ બનવું.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gu-IN" dirty="0" smtClean="0">
                <a:solidFill>
                  <a:srgbClr val="002060"/>
                </a:solidFill>
              </a:rPr>
              <a:t>બાહ્ય મૂલ્યાંકન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gu-IN" dirty="0" smtClean="0">
                <a:solidFill>
                  <a:srgbClr val="002060"/>
                </a:solidFill>
              </a:rPr>
              <a:t>માટેની સક્ષમ ટીમની સંરચના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89120"/>
          </a:xfrm>
        </p:spPr>
        <p:txBody>
          <a:bodyPr>
            <a:normAutofit/>
          </a:bodyPr>
          <a:lstStyle/>
          <a:p>
            <a:r>
              <a:rPr lang="gu-IN" sz="2000" dirty="0" smtClean="0"/>
              <a:t>શાળા બાહ્ય-મૂલ્યાંકન કરનારા મૂલ્યાંકનકારો શાળા બહારના તેમજ શિક્ષણ જગતમાં સમાવિષ્ટ હોય તેવા તજજ્ઞો  હશે. તેઓ શાળાના બાહ્ય-મૂલ્યાંકન માટે જવાબદારીપૂર્વક ફરજ અદા કરશે તેમજ શાળા સુધારણા અને વિદ્યાર્થીઓના પ્રદર્શન બાબતે સહાયરૂપ થશે.</a:t>
            </a:r>
          </a:p>
          <a:p>
            <a:pPr>
              <a:buNone/>
            </a:pPr>
            <a:endParaRPr lang="gu-IN" sz="2000" dirty="0" smtClean="0"/>
          </a:p>
          <a:p>
            <a:r>
              <a:rPr lang="gu-IN" sz="2000" dirty="0" smtClean="0"/>
              <a:t>બાહ્ય-મૂલ્યાંકન માટેની ટિમની રચના રાજ્ય/જિલ્લા કક્ષાએથી ઉચ્ચ સ્તરેથી કરવામાં આવશે અને દરેક સ્તર માટે ચોક્કસ માર્ગદર્શન પૂરું પાડવામાં આવશે. </a:t>
            </a:r>
          </a:p>
          <a:p>
            <a:endParaRPr lang="gu-IN" sz="2000" dirty="0" smtClean="0"/>
          </a:p>
          <a:p>
            <a:r>
              <a:rPr lang="gu-IN" sz="2000" dirty="0" smtClean="0"/>
              <a:t>રાજ્ય એ મૂલ્યાંકનકારોની ટિમ બનાવવા માટે પોતાની રીતે ટીમની રચના તેમજ તેમની જવાબદારીઓ</a:t>
            </a:r>
            <a:r>
              <a:rPr lang="en-US" sz="2000" dirty="0" smtClean="0"/>
              <a:t>,</a:t>
            </a:r>
            <a:r>
              <a:rPr lang="gu-IN" sz="2000" dirty="0" smtClean="0"/>
              <a:t> ફરજો અને નિયમાવલી સુનિશ્ચિત કરી શકે.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gu-IN" sz="4000" dirty="0" smtClean="0">
                <a:solidFill>
                  <a:srgbClr val="002060"/>
                </a:solidFill>
              </a:rPr>
              <a:t>માટેની ટીમની સંરચના</a:t>
            </a:r>
            <a:endParaRPr lang="en-US" sz="4000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828800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4572000"/>
                <a:gridCol w="2743200"/>
              </a:tblGrid>
              <a:tr h="7058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ક્રમ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પ્રવૃત્તિઓ/કાર્યો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જવાબદાર પક્ષકારો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7058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૧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>
                          <a:latin typeface="Verdana"/>
                          <a:ea typeface="Verdana"/>
                          <a:cs typeface="Shruti"/>
                        </a:rPr>
                        <a:t>બાહ્ય મૂલ્યાંકનકારોની પસંદગી કૌશલ્યો</a:t>
                      </a:r>
                      <a:r>
                        <a:rPr lang="en-US" sz="140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>
                          <a:latin typeface="Shruti"/>
                          <a:ea typeface="Verdana"/>
                          <a:cs typeface="Shruti"/>
                        </a:rPr>
                        <a:t> અનુભવ</a:t>
                      </a:r>
                      <a:r>
                        <a:rPr lang="en-US" sz="140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endParaRPr lang="en-US" sz="140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>
                          <a:latin typeface="Verdana"/>
                          <a:ea typeface="Verdana"/>
                          <a:cs typeface="Shruti"/>
                        </a:rPr>
                        <a:t>લાયકાત અને ઉપલબ્ધતાના આધારે  સુનિશ્ચિત કરવી </a:t>
                      </a:r>
                      <a:endParaRPr lang="en-US" sz="140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સિદ્ધિ કોર કમિટી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નોડલ ઓફિસર સહિત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25507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૨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ટીમની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સંરચના શાળાના કદને ધ્યાનમાં રાખીને ( બે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થી પાંચ સભ્યો) શૈક્ષણિક પૃષ્ઠભૂમિ ધરાવતા પ્રમાણસર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સભ્યો જેવા કે આચાર્યો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DIET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પ્રાધ્યાપકો અને વહીવટી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અધિકારીઓ જેવા કે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DEO,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BEO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વગેરે</a:t>
                      </a:r>
                      <a:r>
                        <a:rPr lang="gu-IN" sz="1400" dirty="0" smtClean="0">
                          <a:latin typeface="Shruti"/>
                          <a:ea typeface="Verdana"/>
                          <a:cs typeface="Shruti"/>
                        </a:rPr>
                        <a:t>.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જવાબદારી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નક્કી કરવી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અન્ય વહીવટી આયોજન જેમ કે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રહેવા-જમવાની વ્યવસ્થા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DA,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DL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મુસાફરી ભથ્થાં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ચુકવવાના નિયમો વગેરે ધારાધોરણો નક્કી કરવા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જિલ્લા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કક્ષાએથી 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લીડર સહિત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મૂલ્યાંકનકાર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લીડર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સહિત જિલ્લા કક્ષાએથી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gu-IN" sz="4000" dirty="0" smtClean="0">
                <a:solidFill>
                  <a:srgbClr val="002060"/>
                </a:solidFill>
              </a:rPr>
              <a:t>માટેની ટીમની સંરચના</a:t>
            </a:r>
            <a:r>
              <a:rPr lang="gu-IN" sz="3600" b="1" dirty="0" smtClean="0">
                <a:solidFill>
                  <a:srgbClr val="002060"/>
                </a:solidFill>
              </a:rPr>
              <a:t> (Cont.)</a:t>
            </a:r>
            <a:endParaRPr lang="en-US" sz="3600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828801"/>
          <a:ext cx="8229600" cy="4502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3962400"/>
                <a:gridCol w="2743200"/>
              </a:tblGrid>
              <a:tr h="445736">
                <a:tc>
                  <a:txBody>
                    <a:bodyPr/>
                    <a:lstStyle/>
                    <a:p>
                      <a:pPr algn="ctr"/>
                      <a:r>
                        <a:rPr lang="gu-IN" sz="1800" dirty="0" smtClean="0">
                          <a:latin typeface="Verdana"/>
                          <a:ea typeface="Verdana"/>
                          <a:cs typeface="+mn-cs"/>
                        </a:rPr>
                        <a:t>ક્રમ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+mn-cs"/>
                        </a:rPr>
                        <a:t>પ્રવૃત્તિઓ/કાર્યો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+mn-cs"/>
                        </a:rPr>
                        <a:t>જવાબદાર પક્ષકારો </a:t>
                      </a:r>
                      <a:endParaRPr lang="en-US" dirty="0"/>
                    </a:p>
                  </a:txBody>
                  <a:tcPr/>
                </a:tc>
              </a:tr>
              <a:tr h="19926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૩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મૂલ્યાંકનકારોની કાર્યશૈલી (જેની રૂપરેખા અને સમજ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અલગ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દસ્તાવેજ રૂપે ઉપલબ્ધ છે) કે જે નિશ્ચિતવલણો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Shruti"/>
                          <a:ea typeface="Verdana"/>
                          <a:cs typeface="Shruti"/>
                        </a:rPr>
                        <a:t>કૌશલ્યો</a:t>
                      </a:r>
                      <a:r>
                        <a:rPr lang="en-US" sz="1400" dirty="0" smtClean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સ્પર્ધાત્મકતા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સહિતના પુરાવા એકત્રીકરણની  પધ્ધતિઓ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સંશોધનપદ્ધતિઓના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માધ્યમ અને પ્રોટોકોલથી વિકસાવવામાં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મદદરૂપ થશે.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રાજ્ય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દ્વારા સ્થાપિત ટિમ અથવા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 તાલીમ સંસ્થા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847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૪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જવાબદારોનું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પ્રતિનિધિ મંડળ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કુશળતા અને અનુભવ આધારિત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મૂલ્યાંકન ટીમ સાથે પરામર્શ કરનાર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ટીમના નેતા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11796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૫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શાળાના ચોક્કસ સંદર્ભના નમુનાની પસંદગી (મૂલ્યાંકન સંદર્ભે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સમાવિષ્ટ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) શિક્ષકો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વિદ્યાર્થીઓ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વર્ગ-અવલોકનો અને સમાજ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ચોક્કસ શાળાના સંદર્ભે ટિમલીડર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દ્વારા નિશ્ચિત કરાતી શાળાનું 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દ્વારા મૂલ્યાંકન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gu-IN" sz="5400" dirty="0" smtClean="0">
                <a:solidFill>
                  <a:srgbClr val="002060"/>
                </a:solidFill>
              </a:rPr>
              <a:t>સમયગાળો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gu-IN" sz="2000" dirty="0" smtClean="0"/>
              <a:t>શાળા સ્વ-મૂલ્યાંકન એ વાર્ષિક પ્રક્રિયા છે</a:t>
            </a:r>
            <a:r>
              <a:rPr lang="en-US" sz="2000" dirty="0" smtClean="0"/>
              <a:t>,</a:t>
            </a:r>
            <a:r>
              <a:rPr lang="gu-IN" sz="2000" dirty="0" smtClean="0"/>
              <a:t> છતાં  બાહ્ય-મૂલ્યાંકન ત્રણ વર્ષમાં એક વાર દરેક શાળામાં થાય તે જોવું.</a:t>
            </a:r>
          </a:p>
          <a:p>
            <a:pPr>
              <a:buNone/>
            </a:pPr>
            <a:endParaRPr lang="en-US" sz="2000" dirty="0" smtClean="0"/>
          </a:p>
          <a:p>
            <a:pPr lvl="0"/>
            <a:r>
              <a:rPr lang="gu-IN" sz="2000" dirty="0" smtClean="0"/>
              <a:t>બાહ્ય-મૂલ્યાંકન માટે નિશ્ચિત કરાયેલી શાળાઓની કુલ સંખ્યા પૈકી તાલુકા દીઠ 1/3 (એક તૃતીયાંશ) જેટલી શાળાઓ એક શૈક્ષણિક વર્ષમાં બાહ્ય-મૂલ્યાંકન માટે સમાવિષ્ટ થવી જોઈએ.</a:t>
            </a:r>
          </a:p>
          <a:p>
            <a:pPr lvl="0">
              <a:buNone/>
            </a:pPr>
            <a:endParaRPr lang="gu-IN" sz="2000" dirty="0" smtClean="0"/>
          </a:p>
          <a:p>
            <a:r>
              <a:rPr lang="gu-IN" sz="2000" dirty="0" smtClean="0"/>
              <a:t>સ્વ-મૂલ્યાંકનની પ્રક્રિયાને અનુસરતી દરેક શાળા માટે બાહ્ય-મૂલ્યાંકનની પ્રક્રિયા એક અઠવાડિયાથી બે માસ સુધીના સમયગાળામાં શરૂ કરી શકાય</a:t>
            </a:r>
            <a:r>
              <a:rPr lang="en-US" sz="2000" dirty="0" smtClean="0"/>
              <a:t>,</a:t>
            </a:r>
            <a:r>
              <a:rPr lang="gu-IN" sz="2000" dirty="0" smtClean="0"/>
              <a:t> આ બાબત શાળાને ગત વર્ષના સ્વ-મૂલ્યાંકનના પરિણામોને બાહ્ય મૂલ્યાંકનની પ્રક્રિયા મદદરૂપ સાબિત થશે.</a:t>
            </a:r>
          </a:p>
          <a:p>
            <a:pPr>
              <a:buNone/>
            </a:pPr>
            <a:endParaRPr lang="en-US" sz="2000" dirty="0" smtClean="0"/>
          </a:p>
          <a:p>
            <a:r>
              <a:rPr lang="gu-IN" sz="2000" dirty="0" smtClean="0"/>
              <a:t>બાહ્ય-મૂલ્યાંકન માટેનો સમય અને તારીખ શાળા સાથે પરામર્શ કરી નક્કી કરી શકાય.  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gu-IN" sz="5400" b="1" dirty="0" smtClean="0">
                <a:solidFill>
                  <a:srgbClr val="002060"/>
                </a:solidFill>
              </a:rPr>
              <a:t>બાહ્ય મૂલ્યાંકનની પ્રક્રિયા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gu-IN" sz="2400" dirty="0" smtClean="0"/>
              <a:t>બાહય મૂલ્યાંકન પ્રક્રિયા ત્રણ તબક્કામાં આયોજિત કરવામાં આવશે.</a:t>
            </a:r>
          </a:p>
          <a:p>
            <a:pPr marL="457200" indent="-457200"/>
            <a:endParaRPr lang="gu-IN" sz="2400" dirty="0" smtClean="0"/>
          </a:p>
          <a:p>
            <a:pPr marL="571500" indent="-571500">
              <a:buFont typeface="+mj-lt"/>
              <a:buAutoNum type="romanUcPeriod"/>
            </a:pPr>
            <a:r>
              <a:rPr lang="gu-IN" dirty="0" smtClean="0"/>
              <a:t>પૂર્વ મૂલ્યાંકન તબક્કો</a:t>
            </a:r>
            <a:endParaRPr lang="en-US" dirty="0" smtClean="0"/>
          </a:p>
          <a:p>
            <a:pPr marL="571500" indent="-571500">
              <a:buFont typeface="+mj-lt"/>
              <a:buAutoNum type="romanUcPeriod"/>
            </a:pPr>
            <a:r>
              <a:rPr lang="gu-IN" dirty="0" smtClean="0"/>
              <a:t>મૂલ્યાંકન પ્રક્રિયા દરમ્યાનનો તબક્કો</a:t>
            </a:r>
          </a:p>
          <a:p>
            <a:pPr marL="571500" indent="-571500">
              <a:buFont typeface="+mj-lt"/>
              <a:buAutoNum type="romanUcPeriod"/>
            </a:pPr>
            <a:r>
              <a:rPr lang="gu-IN" dirty="0" smtClean="0"/>
              <a:t>મૂલ્યાંકન બાદની પ્રવૃત્તિઓ અને અહેવાલ પ્રત્યાર્પણ</a:t>
            </a:r>
          </a:p>
          <a:p>
            <a:pPr marL="457200" indent="-457200"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મૂલ્યાંકનની પ્રક્રિયા</a:t>
            </a:r>
            <a:br>
              <a:rPr lang="gu-IN" sz="40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1. </a:t>
            </a:r>
            <a:r>
              <a:rPr lang="gu-IN" sz="2800" b="1" dirty="0" smtClean="0">
                <a:solidFill>
                  <a:srgbClr val="002060"/>
                </a:solidFill>
              </a:rPr>
              <a:t>પૂર્વ મૂલ્યાંકન તબક્કો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676400"/>
          <a:ext cx="8686800" cy="4934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9800"/>
                <a:gridCol w="2667000"/>
              </a:tblGrid>
              <a:tr h="533400"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Shruti"/>
                        </a:rPr>
                        <a:t>પ્રવૃત્તિઓ/કાર્યો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જવાબદાર વ્યક્તિઓ/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અધિકારીઓ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School standards and evaluation framework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અને સ્વ-મૂલ્યાંકન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તેમજ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બાહ્ય-મૂલ્યાંકન અંગેની માર્ગદર્શિકાનો ઓનલાઈન અથવા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હાર્ડકોપીના</a:t>
                      </a:r>
                      <a:r>
                        <a:rPr lang="en-US" sz="140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માધ્યમથી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સિધ્ધિનો ઝીણવટભર્યો અભ્યાસ કરી સમજ કેળવવી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નોડલ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અધિકારીઓ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664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સ્વ-મૂલ્યાંકનના ઉપલબ્ધ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ડેશ્બોર્ડ્સનો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ઓનલાઈન અથવા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હાર્ડ</a:t>
                      </a:r>
                      <a:r>
                        <a:rPr lang="en-US" sz="140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કોપીનો અભ્યાસ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કરીને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નોડલ</a:t>
                      </a:r>
                      <a:r>
                        <a:rPr lang="en-US" sz="1400" baseline="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અધિકારીઓ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/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 મૂલ્યાંકનમાં સમાવિષ્ટ શાળા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સંપર્કમાં રહી બાહ્ય-મૂલ્યાંકન અંગેની તારીખો સુનિશ્ચિત કરવી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જિલ્લા/તાલુકાના</a:t>
                      </a:r>
                      <a:r>
                        <a:rPr lang="en-US" sz="140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શિક્ષણઅધિ.શ્રીઓ</a:t>
                      </a:r>
                      <a:r>
                        <a:rPr lang="en-US" sz="140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/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મૂલ્યાંકન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ટિમ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અને શાળાઓ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બાહ્ય-મૂલ્યાંકનમાં સમાવિષ્ટ શાળાઓને ઓછામાં ઓછા એક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અઠવાડીયા પહેલા</a:t>
                      </a:r>
                      <a:r>
                        <a:rPr lang="en-US" sz="1400" baseline="0" dirty="0" smtClean="0">
                          <a:latin typeface="Verdana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સૂચના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આપવી જેમાં નીચે મુજબની બાબતોનો સમાવેશ કરવો </a:t>
                      </a: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અંગેનું સમયપત્રક અને </a:t>
                      </a: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342900" marR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મૂલ્યાંકનના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ઉદ્દેશ અને પ્રક્રિયા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સહિત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વૈચારિક આદાન-પ્રદાન ના આયોજન અંગેનું વિનંતીસભર લખાણ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પાઠવવું</a:t>
                      </a:r>
                      <a:r>
                        <a:rPr lang="en-US" sz="1400" dirty="0" smtClean="0">
                          <a:latin typeface="Verdana"/>
                          <a:ea typeface="Verdana"/>
                          <a:cs typeface="Shruti"/>
                        </a:rPr>
                        <a:t>.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મૂલ્યાંકન 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સ્વ-મૂલ્યાંકન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માટેના આવશ્યક દસ્તાવેજો અને પુરાવાઓ ની યાદી તૈયાર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 કરી જે તે પુરાવાઓ-દસ્તાવેજો તૈયાર રાખવા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શાળાઓ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મૂલ્યાંકનની પ્રક્રિયા</a:t>
            </a:r>
            <a:br>
              <a:rPr lang="gu-IN" sz="40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2. </a:t>
            </a:r>
            <a:r>
              <a:rPr lang="gu-IN" sz="2800" b="1" dirty="0" smtClean="0">
                <a:solidFill>
                  <a:srgbClr val="002060"/>
                </a:solidFill>
              </a:rPr>
              <a:t>મૂલ્યાંકન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gu-IN" sz="2800" b="1" dirty="0" smtClean="0">
                <a:solidFill>
                  <a:srgbClr val="002060"/>
                </a:solidFill>
              </a:rPr>
              <a:t>પ્રક્રિયા દરમ્યાનનો તબક્કો</a:t>
            </a:r>
            <a:endParaRPr lang="en-US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676400"/>
          <a:ext cx="8686800" cy="4803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9800"/>
                <a:gridCol w="2667000"/>
              </a:tblGrid>
              <a:tr h="533400"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Shruti"/>
                        </a:rPr>
                        <a:t>પ્રવૃત્તિઓ/કાર્યો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જવાબદાર વ્યક્તિઓ/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અધિકારીઓ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5882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પૂર્વે માહિતી અને સૂચનો આપવા અંગેની મિટિંગ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. 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બાહ્ય </a:t>
                      </a:r>
                      <a:r>
                        <a:rPr lang="gu-IN" sz="1400" dirty="0" smtClean="0">
                          <a:latin typeface="Shruti"/>
                          <a:ea typeface="Verdana"/>
                          <a:cs typeface="Shruti"/>
                        </a:rPr>
                        <a:t>મૂલ્યાંકન</a:t>
                      </a:r>
                      <a:r>
                        <a:rPr lang="gu-IN" sz="1400" baseline="0" dirty="0" smtClean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પ્રવૃત્તિઓ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માટેનું પ્રારંભિક માળખું તૈયાર કરવા અંગે મિટિંગ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અને શાળા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દ્વારા થયેલ સ્વ-મૂલ્યાંકન ડેશબોર્ડ અંગે ચર્ચા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બાહ્ય-મૂલ્યાંકન 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દ્વારા 7 કી-ડોમેઈન (46 કોર સ્ટાન્ડર્ડ)ની વિગતો રજૂ કરવી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બાહ્ય-મૂલ્યાંકન 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533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શાળાએ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દરેક કોર સ્ટાન્ડર્ડ માટે તારવેલા વિશ્લેષણો અને તારણોનું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પુરાવાઓ સહિત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પુનઃ અવલોકન કરવું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બાહ્ય-મૂલ્યાંકન 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પ્રદર્શનના સ્તરની માહિતી મેળવવાના પરિપ્રેક્ષ્યમાં અને પૂરાવાની ખાતરી કરવા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માટે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LEARNING WALK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જેમાં શાળા-ભ્રમણ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વર્ગખંડ અવલોકન અન્ય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સુવિધાઓ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શિક્ષકો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વાલીઓ અને વિદ્યાર્થીઓ સાથે શાળા બાબતે ઊંડાણપૂર્વક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ચર્ચા-વાતચીત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838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Key-domain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ને ધ્યાનમાં રાખી પ્રત્યક્ષ મુલાકાત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વર્ગખંડ અવલોકન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જૂથચર્ચા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જેવી પદ્ધતિઓના માધ્યમ થી તેમજ શાળાના વડા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શિક્ષકો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અન્ય કર્મચારીઓ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વાલીઓ અને વિદ્યાર્થીઓ સાથે વાતચીત દ્વારા વધારાના પુરાવાઓનું એકત્રીકરણ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મૂલ્યાંકનની પ્રક્રિયા</a:t>
            </a:r>
            <a:br>
              <a:rPr lang="gu-IN" sz="4000" dirty="0" smtClean="0">
                <a:solidFill>
                  <a:srgbClr val="002060"/>
                </a:solidFill>
              </a:rPr>
            </a:br>
            <a:r>
              <a:rPr lang="en-US" sz="3200" dirty="0" smtClean="0">
                <a:solidFill>
                  <a:srgbClr val="002060"/>
                </a:solidFill>
              </a:rPr>
              <a:t>2. </a:t>
            </a:r>
            <a:r>
              <a:rPr lang="gu-IN" sz="2800" b="1" dirty="0" smtClean="0">
                <a:solidFill>
                  <a:srgbClr val="002060"/>
                </a:solidFill>
              </a:rPr>
              <a:t>મૂલ્યાંકન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gu-IN" sz="2800" b="1" dirty="0" smtClean="0">
                <a:solidFill>
                  <a:srgbClr val="002060"/>
                </a:solidFill>
              </a:rPr>
              <a:t>પ્રક્રિયા દરમ્યાનનો તબક્કો (Cont.)</a:t>
            </a:r>
            <a:endParaRPr lang="en-US" sz="3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676400"/>
          <a:ext cx="8686800" cy="4479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9800"/>
                <a:gridCol w="2667000"/>
              </a:tblGrid>
              <a:tr h="762000"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Shruti"/>
                        </a:rPr>
                        <a:t>પ્રવૃત્તિઓ/કાર્યો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જવાબદાર વ્યક્તિઓ/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અધિકારીઓ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10940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સ્વ-મૂલ્યાંકન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અને બાહ્ય-મૂલ્યાંકનના અહેવાલો પર સામૂહિક ચર્ચા- પૂરક અને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મદદરૂપ ચર્ચાઓ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પુરાવાઓના આધારે સ્પષ્ટિકરણ અને ન્યાયી નિર્ણયને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અવકાશ કે તક પૂરી પાડવી .અવકાશ પૂરો પાડવો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10940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Shruti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Shruti"/>
                          <a:ea typeface="Verdana"/>
                          <a:cs typeface="Shruti"/>
                        </a:rPr>
                        <a:t>Core</a:t>
                      </a:r>
                      <a:r>
                        <a:rPr lang="gu-IN" sz="1400" dirty="0" smtClean="0">
                          <a:latin typeface="Shruti"/>
                          <a:ea typeface="Verdana"/>
                          <a:cs typeface="Shruti"/>
                        </a:rPr>
                        <a:t>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standards,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સમયમર્યાદા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વધુ સહાય સહિતના માપદંડોના પરિપ્રેક્ષ્યમાં તેના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આયોજન (વ્યૂહાત્મક અગ્રતા) ને ધ્યાનમાં રાખીને શાળા સુધારણા/ વિકાસ યોજના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ની સમીક્ષા કરવી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7293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સુધારના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ક્ષેત્રોની પ્રાથમિકતા અને પરીવર્તન માટેના વ્યવસ્થાપન-આયોજન માટે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દ્વારા લેવામાં આવેલા પગલાં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7928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પ્રક્રિયા અંગે પ્રશ્નોત્તરી મિટિંગ- શાળાઓની ક્ષમતા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હકારાત્મક પાસા અને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સુધારના ક્ષેત્રો/વિસ્તાર અંગે શાળાઓના અનુભવોનું આદાન-પ્રદાન કરવું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અને શાળા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gu-IN" sz="4000" dirty="0" smtClean="0">
                <a:solidFill>
                  <a:srgbClr val="002060"/>
                </a:solidFill>
              </a:rPr>
              <a:t>બાહ્ય મૂલ્યાંકનની પ્રક્રિયા</a:t>
            </a:r>
            <a:br>
              <a:rPr lang="gu-IN" sz="4000" dirty="0" smtClean="0">
                <a:solidFill>
                  <a:srgbClr val="002060"/>
                </a:solidFill>
              </a:rPr>
            </a:br>
            <a:r>
              <a:rPr lang="gu-IN" sz="3600" dirty="0" smtClean="0">
                <a:solidFill>
                  <a:srgbClr val="002060"/>
                </a:solidFill>
              </a:rPr>
              <a:t>3</a:t>
            </a:r>
            <a:r>
              <a:rPr lang="en-US" sz="3600" dirty="0" smtClean="0">
                <a:solidFill>
                  <a:srgbClr val="002060"/>
                </a:solidFill>
              </a:rPr>
              <a:t>. </a:t>
            </a:r>
            <a:r>
              <a:rPr lang="gu-IN" sz="3100" b="1" dirty="0" smtClean="0">
                <a:solidFill>
                  <a:srgbClr val="002060"/>
                </a:solidFill>
              </a:rPr>
              <a:t>મૂલ્યાંકન બાદની પ્રવત્તિઓ અને અહેવાલ પ્રત્યાર્પણ</a:t>
            </a:r>
            <a:endParaRPr lang="en-US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676400"/>
          <a:ext cx="8686800" cy="4442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9800"/>
                <a:gridCol w="2667000"/>
              </a:tblGrid>
              <a:tr h="762000">
                <a:tc>
                  <a:txBody>
                    <a:bodyPr/>
                    <a:lstStyle/>
                    <a:p>
                      <a:pPr marL="0" marR="0" indent="28575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 smtClean="0">
                          <a:latin typeface="Verdana"/>
                          <a:ea typeface="Verdana"/>
                          <a:cs typeface="Shruti"/>
                        </a:rPr>
                        <a:t>પ્રવૃત્તિઓ/કાર્યો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જવાબદાર વ્યક્તિઓ/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800" dirty="0">
                          <a:latin typeface="Verdana"/>
                          <a:ea typeface="Verdana"/>
                          <a:cs typeface="Shruti"/>
                        </a:rPr>
                        <a:t>અધિકારીઓ </a:t>
                      </a:r>
                      <a:endParaRPr lang="en-US" sz="18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6858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મૂલ્યાંકન રિપોર્ટ /અહેવાલ સ્કૂલ ડેશબોર્ડ પર અપલોડ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કરવો/મૂકવો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બાહ્ય-મૂલ્યાંકન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10940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u="sng" dirty="0" smtClean="0">
                          <a:latin typeface="Verdana"/>
                          <a:ea typeface="Verdana"/>
                          <a:cs typeface="Shruti"/>
                        </a:rPr>
                        <a:t>શાળા </a:t>
                      </a:r>
                      <a:r>
                        <a:rPr lang="gu-IN" sz="1400" u="sng" dirty="0">
                          <a:latin typeface="Verdana"/>
                          <a:ea typeface="Verdana"/>
                          <a:cs typeface="Shruti"/>
                        </a:rPr>
                        <a:t>સાથે ચર્ચા:</a:t>
                      </a:r>
                      <a:endParaRPr lang="en-US" sz="1400" u="sng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u="sng" dirty="0">
                          <a:latin typeface="Verdana"/>
                          <a:ea typeface="Verdana"/>
                          <a:cs typeface="Shruti"/>
                        </a:rPr>
                        <a:t>મૂલ્યાંકનના સંદર્ભમાં પુનઃ અવલોકન અને ભાવિ અંગે વિચાર</a:t>
                      </a:r>
                      <a:endParaRPr lang="en-US" sz="1400" u="sng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1.તાજેતરના વર્ષનો સ્વ-મૂલ્યાંકન રિપોર્ટ / અહેવાલમાં પુન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;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વિચાર કે સુધારા સૂચવવા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કરવા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2. શાળા સુધાર/વિકાસ યોજનામાં અગ્રિમતા ક્ષેત્ર- વિસ્તારમાં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અસરકારક અમલીકરણ માટે મદદ કરવી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,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સહાયરૂપ થવું 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 </a:t>
                      </a:r>
                      <a:r>
                        <a:rPr lang="en-US" sz="1400" dirty="0">
                          <a:latin typeface="Shruti"/>
                          <a:ea typeface="Verdana"/>
                          <a:cs typeface="Shruti"/>
                        </a:rPr>
                        <a:t>SMC</a:t>
                      </a:r>
                      <a:r>
                        <a:rPr lang="gu-IN" sz="1400" dirty="0">
                          <a:latin typeface="Shruti"/>
                          <a:ea typeface="Verdana"/>
                          <a:cs typeface="Shruti"/>
                        </a:rPr>
                        <a:t> અને બાહ્ય-મૂલ્યાંકન ટિમ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  <a:tr h="7293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u="sng" dirty="0" smtClean="0">
                          <a:latin typeface="Verdana"/>
                          <a:ea typeface="Verdana"/>
                          <a:cs typeface="Shruti"/>
                        </a:rPr>
                        <a:t>અનુવર્તીકાર્ય </a:t>
                      </a:r>
                      <a:r>
                        <a:rPr lang="gu-IN" sz="1400" u="sng" dirty="0">
                          <a:latin typeface="Verdana"/>
                          <a:ea typeface="Verdana"/>
                          <a:cs typeface="Shruti"/>
                        </a:rPr>
                        <a:t>અને અવલોકન</a:t>
                      </a:r>
                      <a:r>
                        <a:rPr lang="en-US" sz="1400" u="sng" dirty="0">
                          <a:latin typeface="Shruti"/>
                          <a:ea typeface="Verdana"/>
                          <a:cs typeface="Shruti"/>
                        </a:rPr>
                        <a:t>: </a:t>
                      </a:r>
                      <a:endParaRPr lang="en-US" sz="1400" u="sng" dirty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શાળા સુધારણા/વિકાસ યોજના અંતર્ગત વિવિધ ક્ષેત્રોમાં શાળાની કામગીરીના અમલીકરણનું અવલોકન અને જાત-તપાસ. </a:t>
                      </a: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સમયાંતરે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અનુવર્તીકાર્ય (દર ૬ માસે) કરવું  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gu-IN" sz="1400" dirty="0" smtClean="0">
                        <a:latin typeface="Verdana"/>
                        <a:ea typeface="Verdana"/>
                        <a:cs typeface="Shruti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gu-IN" sz="1400" dirty="0" smtClean="0">
                          <a:latin typeface="Verdana"/>
                          <a:ea typeface="Verdana"/>
                          <a:cs typeface="Shruti"/>
                        </a:rPr>
                        <a:t>શાળા </a:t>
                      </a:r>
                      <a:r>
                        <a:rPr lang="gu-IN" sz="1400" dirty="0">
                          <a:latin typeface="Verdana"/>
                          <a:ea typeface="Verdana"/>
                          <a:cs typeface="Shruti"/>
                        </a:rPr>
                        <a:t>અને બાહ્ય-મૂલ્યાંકન ટિમ</a:t>
                      </a:r>
                      <a:endParaRPr lang="en-US" sz="1400" dirty="0">
                        <a:latin typeface="Verdana"/>
                        <a:ea typeface="Verdana"/>
                        <a:cs typeface="Shrut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gu-IN" sz="3600" b="1" dirty="0" smtClean="0">
                <a:solidFill>
                  <a:srgbClr val="002060"/>
                </a:solidFill>
              </a:rPr>
              <a:t>બાહ્ય અને આંતરિક મૂલ્યાંકનકારો માટેના નૈતિક માપદંડો- ધોરણો 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876800"/>
          </a:xfrm>
        </p:spPr>
        <p:txBody>
          <a:bodyPr>
            <a:normAutofit/>
          </a:bodyPr>
          <a:lstStyle/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r>
              <a:rPr lang="gu-IN" sz="2000" b="1" dirty="0" smtClean="0">
                <a:solidFill>
                  <a:srgbClr val="7030A0"/>
                </a:solidFill>
              </a:rPr>
              <a:t>જવાબદાર અને સંકલિત અભિગમ</a:t>
            </a:r>
            <a:r>
              <a:rPr lang="gu-IN" sz="2000" b="1" dirty="0" smtClean="0"/>
              <a:t>: </a:t>
            </a:r>
            <a:r>
              <a:rPr lang="gu-IN" sz="2000" dirty="0" smtClean="0"/>
              <a:t>મૂલ્યાંકન લાગુ પડતા (શાળા.વિદ્યાર્થી</a:t>
            </a:r>
            <a:r>
              <a:rPr lang="en-US" sz="2000" dirty="0" smtClean="0"/>
              <a:t>,</a:t>
            </a:r>
            <a:r>
              <a:rPr lang="gu-IN" sz="2000" dirty="0" smtClean="0"/>
              <a:t> સમાજ) ને જવાબદાર હોવું જોઈએ.</a:t>
            </a:r>
            <a:endParaRPr lang="en-US" sz="2000" dirty="0" smtClean="0"/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r>
              <a:rPr lang="gu-IN" sz="2000" b="1" dirty="0" smtClean="0">
                <a:solidFill>
                  <a:srgbClr val="7030A0"/>
                </a:solidFill>
              </a:rPr>
              <a:t>માનવ અધિકારો અને સન્માન: </a:t>
            </a:r>
            <a:r>
              <a:rPr lang="gu-IN" sz="2000" dirty="0" smtClean="0"/>
              <a:t>મૂલ્યાંકન પ્રક્રિયામાં ભાગ લેનાર અને અન્ય</a:t>
            </a:r>
            <a:r>
              <a:rPr lang="en-US" sz="2000" dirty="0" smtClean="0"/>
              <a:t> </a:t>
            </a:r>
            <a:r>
              <a:rPr lang="gu-IN" sz="2000" dirty="0" smtClean="0"/>
              <a:t>જવાબદારોના માનવ અધિકારો અને કાયદાકીય જોગવાઇઓ</a:t>
            </a:r>
            <a:r>
              <a:rPr lang="en-US" sz="2000" dirty="0" smtClean="0"/>
              <a:t>,</a:t>
            </a:r>
            <a:r>
              <a:rPr lang="gu-IN" sz="2000" dirty="0" smtClean="0"/>
              <a:t> ગૌરવ અને અધિકારોનું રક્ષણ થવું જોઈએ</a:t>
            </a:r>
            <a:r>
              <a:rPr lang="en-US" sz="2000" dirty="0" smtClean="0"/>
              <a:t>.</a:t>
            </a:r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r>
              <a:rPr lang="gu-IN" sz="2000" b="1" dirty="0" smtClean="0">
                <a:solidFill>
                  <a:srgbClr val="7030A0"/>
                </a:solidFill>
              </a:rPr>
              <a:t>સ્પષ્ટતા અને ઔચિત્ય</a:t>
            </a:r>
            <a:r>
              <a:rPr lang="en-US" sz="2000" b="1" dirty="0" smtClean="0">
                <a:solidFill>
                  <a:srgbClr val="7030A0"/>
                </a:solidFill>
              </a:rPr>
              <a:t>: </a:t>
            </a:r>
            <a:r>
              <a:rPr lang="gu-IN" sz="2000" dirty="0" smtClean="0"/>
              <a:t>મૂલ્યાંકન પ્રક્રિયા સહભાગીઓની જરૂરિયાતો અને  હેતુઓની પૂર્તિ માટે સમજયુક્ત અને ન્યાયી હોવી જોઈએ.</a:t>
            </a:r>
            <a:endParaRPr lang="en-US" sz="2000" dirty="0" smtClean="0"/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r>
              <a:rPr lang="gu-IN" sz="2000" b="1" dirty="0" smtClean="0">
                <a:solidFill>
                  <a:srgbClr val="7030A0"/>
                </a:solidFill>
              </a:rPr>
              <a:t>પારદર્શિતા અને સાર્વજનિકતા (જાહેરાત) :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gu-IN" sz="2000" dirty="0" smtClean="0"/>
              <a:t>મૂલ્યાંકન દ્વારા તેના તમામ જવાબદારોને તેના તારણો</a:t>
            </a:r>
            <a:r>
              <a:rPr lang="en-US" sz="2000" dirty="0" smtClean="0"/>
              <a:t>,</a:t>
            </a:r>
            <a:r>
              <a:rPr lang="gu-IN" sz="2000" dirty="0" smtClean="0"/>
              <a:t> મર્યાદાઓ અને સારરૂપ બાબતોથી સંપૂર્ણ માહિતગાર કરવા જોઈએ.</a:t>
            </a:r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r>
              <a:rPr lang="gu-IN" sz="2000" b="1" dirty="0" smtClean="0">
                <a:solidFill>
                  <a:srgbClr val="7030A0"/>
                </a:solidFill>
              </a:rPr>
              <a:t>હિતો અંગેની તકરાર: </a:t>
            </a:r>
            <a:r>
              <a:rPr lang="gu-IN" sz="2000" dirty="0" smtClean="0"/>
              <a:t>મૂલ્યાંકન પ્રક્રિયામાં પ્રમાણિક અને સ્પષ્ટ રીતે વાસ્તવિક તેમજ  ભ્રામક અવરોધોને ઓળખી લેવા જોઈએ કે જે મૂલ્યાંકન પ્રક્રિયાને અસરકર્તા છે</a:t>
            </a:r>
            <a:r>
              <a:rPr lang="en-US" sz="2000" dirty="0" smtClean="0"/>
              <a:t>,</a:t>
            </a:r>
            <a:r>
              <a:rPr lang="gu-IN" sz="2000" dirty="0" smtClean="0"/>
              <a:t> ક્ષતિકર્તા છે.</a:t>
            </a:r>
            <a:endParaRPr lang="en-US" sz="2000" dirty="0" smtClean="0"/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endParaRPr lang="en-US" sz="1800" dirty="0" smtClean="0">
              <a:solidFill>
                <a:srgbClr val="7030A0"/>
              </a:solidFill>
            </a:endParaRPr>
          </a:p>
          <a:p>
            <a:pPr marL="514350" indent="-514350" algn="just">
              <a:buClr>
                <a:srgbClr val="7030A0"/>
              </a:buClr>
              <a:buSzPct val="120000"/>
              <a:buFont typeface="+mj-lt"/>
              <a:buAutoNum type="arabicPeriod"/>
            </a:pPr>
            <a:endParaRPr lang="en-US" sz="1800" dirty="0" smtClean="0"/>
          </a:p>
          <a:p>
            <a:pPr marL="514350" indent="-514350">
              <a:buClr>
                <a:srgbClr val="7030A0"/>
              </a:buClr>
              <a:buSzPct val="120000"/>
              <a:buFont typeface="+mj-lt"/>
              <a:buAutoNum type="arabicPeriod"/>
            </a:pPr>
            <a:endParaRPr lang="en-US" sz="1800" dirty="0" smtClean="0"/>
          </a:p>
          <a:p>
            <a:pPr marL="514350" indent="-514350">
              <a:buClr>
                <a:srgbClr val="7030A0"/>
              </a:buClr>
              <a:buSzPct val="120000"/>
              <a:buFont typeface="+mj-lt"/>
              <a:buAutoNum type="arabicPeriod"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gu-IN" sz="3600" b="1" dirty="0" smtClean="0">
                <a:solidFill>
                  <a:srgbClr val="002060"/>
                </a:solidFill>
              </a:rPr>
              <a:t>બાહ્ય અને આંતરિક મૂલ્યાંકનકારો માટેના નૈતિક માપદંડો- ધોરણો (Cont.)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Clr>
                <a:srgbClr val="7030A0"/>
              </a:buClr>
              <a:buSzPct val="110000"/>
              <a:buNone/>
            </a:pPr>
            <a:r>
              <a:rPr lang="gu-IN" sz="2800" b="1" dirty="0" smtClean="0">
                <a:solidFill>
                  <a:srgbClr val="7030A0"/>
                </a:solidFill>
              </a:rPr>
              <a:t>૫. અર્થપૂર્ણ અને માન્ય માહિતી: </a:t>
            </a:r>
            <a:r>
              <a:rPr lang="gu-IN" sz="2800" dirty="0" smtClean="0"/>
              <a:t>મૂલ્યાંકન પ્રક્રિયામાં પ્રાપ્ય માહિતી અપેક્ષા મુજબના હેતુઓની પૂર્તિ કરે અને અર્થપૂર્ણ તેમજ માન્ય અર્થઘટનોને સહાયરૂપ બને. </a:t>
            </a:r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endParaRPr lang="gu-IN" sz="2800" dirty="0" smtClean="0"/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r>
              <a:rPr lang="gu-IN" sz="2800" b="1" dirty="0" smtClean="0">
                <a:solidFill>
                  <a:srgbClr val="7030A0"/>
                </a:solidFill>
              </a:rPr>
              <a:t>૬. માહિતી વ્યવસ્થાપન: </a:t>
            </a:r>
            <a:r>
              <a:rPr lang="gu-IN" sz="2800" dirty="0" smtClean="0"/>
              <a:t>મૂલ્યાંકન અંગેની માહિતીનો વ્યવસ્થિત સંગ્રહ</a:t>
            </a:r>
            <a:r>
              <a:rPr lang="en-US" sz="2800" dirty="0" smtClean="0"/>
              <a:t>,</a:t>
            </a:r>
            <a:r>
              <a:rPr lang="gu-IN" sz="2800" dirty="0" smtClean="0"/>
              <a:t> સમીક્ષા (વિશ્લેષણ)</a:t>
            </a:r>
            <a:r>
              <a:rPr lang="en-US" sz="2800" dirty="0" smtClean="0"/>
              <a:t>,</a:t>
            </a:r>
            <a:r>
              <a:rPr lang="gu-IN" sz="2800" dirty="0" smtClean="0"/>
              <a:t> ચકાસણી અને સંગ્રહ માટેની યોગ્ય પધ્ધતિઓનો ઉપયોગ કરી તેનું વ્યવસ્થાપન કરવું જોઈએ.</a:t>
            </a:r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endParaRPr lang="gu-IN" sz="2800" dirty="0" smtClean="0"/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r>
              <a:rPr lang="gu-IN" sz="2800" b="1" dirty="0" smtClean="0">
                <a:solidFill>
                  <a:srgbClr val="7030A0"/>
                </a:solidFill>
              </a:rPr>
              <a:t>૭. તાર્કિક અને સ્પષ્ટ મૂલ્યાંકન: </a:t>
            </a:r>
            <a:r>
              <a:rPr lang="gu-IN" sz="2800" dirty="0" smtClean="0"/>
              <a:t>મૂલ્યાંકન તર્કબધ્ધ  હોવું જોઈએ કે જે તારણો</a:t>
            </a:r>
            <a:r>
              <a:rPr lang="en-US" sz="2800" dirty="0" smtClean="0"/>
              <a:t>,</a:t>
            </a:r>
            <a:r>
              <a:rPr lang="gu-IN" sz="2800" dirty="0" smtClean="0"/>
              <a:t>અર્થઘટનો</a:t>
            </a:r>
            <a:r>
              <a:rPr lang="en-US" sz="2800" dirty="0" smtClean="0"/>
              <a:t>,</a:t>
            </a:r>
            <a:r>
              <a:rPr lang="gu-IN" sz="2800" dirty="0" smtClean="0"/>
              <a:t> અને ફળશ્રુતિનું વિશ્લેષણ સ્પષ્ટ રીતે કરે અને સંપૂર્ણપણે દસ્તાવેજોના આધારે થવું જોઈએ.</a:t>
            </a:r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endParaRPr lang="en-US" sz="2800" dirty="0" smtClean="0"/>
          </a:p>
          <a:p>
            <a:pPr marL="514350" indent="-514350" algn="just">
              <a:buClr>
                <a:srgbClr val="7030A0"/>
              </a:buClr>
              <a:buSzPct val="110000"/>
              <a:buNone/>
            </a:pPr>
            <a:r>
              <a:rPr lang="gu-IN" sz="2800" b="1" dirty="0" smtClean="0">
                <a:solidFill>
                  <a:srgbClr val="7030A0"/>
                </a:solidFill>
              </a:rPr>
              <a:t>૮. સંદેશા-વ્યવહાર અને અહેવાલ (</a:t>
            </a:r>
            <a:r>
              <a:rPr lang="en-US" sz="2800" b="1" dirty="0" smtClean="0">
                <a:solidFill>
                  <a:srgbClr val="7030A0"/>
                </a:solidFill>
              </a:rPr>
              <a:t>REPORTING)</a:t>
            </a:r>
            <a:r>
              <a:rPr lang="gu-IN" sz="2800" b="1" dirty="0" smtClean="0">
                <a:solidFill>
                  <a:srgbClr val="7030A0"/>
                </a:solidFill>
              </a:rPr>
              <a:t> :</a:t>
            </a:r>
            <a:r>
              <a:rPr lang="gu-IN" sz="2800" dirty="0" smtClean="0"/>
              <a:t>મૂલ્યાંકન પ્રક્રિયા અંગે માહિતીની આપ-લે માટે પૂરતો અવકાશ હોવો જોઈએ અને ગેરસમજો</a:t>
            </a:r>
            <a:r>
              <a:rPr lang="en-US" sz="2800" dirty="0" smtClean="0"/>
              <a:t>,</a:t>
            </a:r>
            <a:r>
              <a:rPr lang="gu-IN" sz="2800" dirty="0" smtClean="0"/>
              <a:t> પૂર્વગ્રહો</a:t>
            </a:r>
            <a:r>
              <a:rPr lang="en-US" sz="2800" dirty="0" smtClean="0"/>
              <a:t>,</a:t>
            </a:r>
            <a:r>
              <a:rPr lang="gu-IN" sz="2800" dirty="0" smtClean="0"/>
              <a:t> ભ્રામક અર્થઘટનો થી થતી ભૂલોને અટકાવવી જોઈએ. </a:t>
            </a: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50267" y="2967335"/>
            <a:ext cx="4243470" cy="92333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perspectiveRight"/>
              <a:lightRig rig="threePt" dir="t"/>
            </a:scene3d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669</TotalTime>
  <Words>1254</Words>
  <Application>Microsoft Office PowerPoint</Application>
  <PresentationFormat>On-screen Show (4:3)</PresentationFormat>
  <Paragraphs>201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Slide 1</vt:lpstr>
      <vt:lpstr>શાળા બાહ્ય મૂલ્યાંકન પૂર્વ ભૂમિકા</vt:lpstr>
      <vt:lpstr>બાહ્ય મૂલ્યાંકનના હેતુઓ</vt:lpstr>
      <vt:lpstr>બાહ્ય મૂલ્યાંકન માટેની સક્ષમ ટીમની સંરચના</vt:lpstr>
      <vt:lpstr>બાહ્ય મૂલ્યાંકન માટેની ટીમની સંરચના</vt:lpstr>
      <vt:lpstr>બાહ્ય મૂલ્યાંકન માટેની ટીમની સંરચના (Cont.)</vt:lpstr>
      <vt:lpstr>સમયગાળો</vt:lpstr>
      <vt:lpstr>બાહ્ય મૂલ્યાંકનની પ્રક્રિયા</vt:lpstr>
      <vt:lpstr>બાહ્ય મૂલ્યાંકનની પ્રક્રિયા 1. પૂર્વ મૂલ્યાંકન તબક્કો</vt:lpstr>
      <vt:lpstr>બાહ્ય મૂલ્યાંકનની પ્રક્રિયા 2. મૂલ્યાંકન પ્રક્રિયા દરમ્યાનનો તબક્કો</vt:lpstr>
      <vt:lpstr>બાહ્ય મૂલ્યાંકનની પ્રક્રિયા 2. મૂલ્યાંકન પ્રક્રિયા દરમ્યાનનો તબક્કો (Cont.)</vt:lpstr>
      <vt:lpstr>બાહ્ય મૂલ્યાંકનની પ્રક્રિયા 3. મૂલ્યાંકન બાદની પ્રવત્તિઓ અને અહેવાલ પ્રત્યાર્પણ</vt:lpstr>
      <vt:lpstr>બાહ્ય અને આંતરિક મૂલ્યાંકનકારો માટેના નૈતિક માપદંડો- ધોરણો </vt:lpstr>
      <vt:lpstr>બાહ્ય અને આંતરિક મૂલ્યાંકનકારો માટેના નૈતિક માપદંડો- ધોરણો (Cont.)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sai</dc:creator>
  <cp:lastModifiedBy>sai</cp:lastModifiedBy>
  <cp:revision>102</cp:revision>
  <dcterms:created xsi:type="dcterms:W3CDTF">2018-06-13T07:50:32Z</dcterms:created>
  <dcterms:modified xsi:type="dcterms:W3CDTF">2018-06-28T09:36:29Z</dcterms:modified>
</cp:coreProperties>
</file>